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av" ContentType="audio/wav"/>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Lst>
  <p:notesMasterIdLst>
    <p:notesMasterId r:id="rId25"/>
  </p:notesMasterIdLst>
  <p:sldIdLst>
    <p:sldId id="256" r:id="rId13"/>
    <p:sldId id="263" r:id="rId14"/>
    <p:sldId id="305" r:id="rId15"/>
    <p:sldId id="307" r:id="rId16"/>
    <p:sldId id="309" r:id="rId17"/>
    <p:sldId id="310" r:id="rId18"/>
    <p:sldId id="399" r:id="rId19"/>
    <p:sldId id="316" r:id="rId20"/>
    <p:sldId id="342" r:id="rId21"/>
    <p:sldId id="343" r:id="rId22"/>
    <p:sldId id="344" r:id="rId23"/>
    <p:sldId id="257" r:id="rId24"/>
  </p:sldIdLst>
  <p:sldSz cx="10160000" cy="7620000"/>
  <p:notesSz cx="6858000" cy="9144000"/>
  <p:defaultTextStyle>
    <a:defPPr>
      <a:defRPr lang="en-US"/>
    </a:defPPr>
    <a:lvl1pPr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32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32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32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32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2" d="100"/>
          <a:sy n="132" d="100"/>
        </p:scale>
        <p:origin x="-104" y="-128"/>
      </p:cViewPr>
      <p:guideLst>
        <p:guide orient="horz" pos="2400"/>
        <p:guide pos="320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58271"/>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Frank Stella was also grouped with the Minimalists, but the longer they knew each other, the more Stella and Judd disagreed about what made good minimalist artwork.</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Some of the later work includes rich colors as well, instructing the installation crew to use colored ink washes applied directly to the wall. Notice how the directions in this piece are based on the same line directions he use in the set of etchings we just saw.</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dirty="0" smtClean="0">
                <a:latin typeface="Lucida Grande" charset="0"/>
                <a:cs typeface="Lucida Grande" charset="0"/>
                <a:sym typeface="Lucida Grande" charset="0"/>
              </a:rPr>
              <a:t>Frank Stella (b. 1936)</a:t>
            </a:r>
          </a:p>
          <a:p>
            <a:r>
              <a:rPr lang="en-US" sz="1400" dirty="0" smtClean="0">
                <a:latin typeface="Lucida Grande" charset="0"/>
                <a:cs typeface="Lucida Grande" charset="0"/>
                <a:sym typeface="Lucida Grande" charset="0"/>
              </a:rPr>
              <a:t>	Die </a:t>
            </a:r>
            <a:r>
              <a:rPr lang="en-US" sz="1400" dirty="0" err="1" smtClean="0">
                <a:latin typeface="Lucida Grande" charset="0"/>
                <a:cs typeface="Lucida Grande" charset="0"/>
                <a:sym typeface="Lucida Grande" charset="0"/>
              </a:rPr>
              <a:t>Fahne</a:t>
            </a:r>
            <a:r>
              <a:rPr lang="en-US" sz="1400" dirty="0" smtClean="0">
                <a:latin typeface="Lucida Grande" charset="0"/>
                <a:cs typeface="Lucida Grande" charset="0"/>
                <a:sym typeface="Lucida Grande" charset="0"/>
              </a:rPr>
              <a:t> Hoch, 1959</a:t>
            </a:r>
          </a:p>
          <a:p>
            <a:r>
              <a:rPr lang="en-US" sz="1400" dirty="0" smtClean="0">
                <a:latin typeface="Lucida Grande" charset="0"/>
                <a:cs typeface="Lucida Grande" charset="0"/>
                <a:sym typeface="Lucida Grande" charset="0"/>
              </a:rPr>
              <a:t>	Installation shot, 1960</a:t>
            </a:r>
          </a:p>
          <a:p>
            <a:r>
              <a:rPr lang="en-US" sz="1400" dirty="0" smtClean="0">
                <a:latin typeface="Lucida Grande" charset="0"/>
                <a:cs typeface="Lucida Grande" charset="0"/>
                <a:sym typeface="Lucida Grande" charset="0"/>
              </a:rPr>
              <a:t>	Grand Cairo, 1962</a:t>
            </a:r>
          </a:p>
          <a:p>
            <a:r>
              <a:rPr lang="en-US" sz="1400" dirty="0" smtClean="0">
                <a:latin typeface="Lucida Grande" charset="0"/>
                <a:cs typeface="Lucida Grande" charset="0"/>
                <a:sym typeface="Lucida Grande" charset="0"/>
              </a:rPr>
              <a:t>	Harran II, 1967</a:t>
            </a:r>
          </a:p>
          <a:p>
            <a:endParaRPr lang="en-US" sz="1400" dirty="0" smtClean="0">
              <a:latin typeface="Lucida Grande" charset="0"/>
              <a:cs typeface="Lucida Grande" charset="0"/>
              <a:sym typeface="Lucida Grande" charset="0"/>
            </a:endParaRPr>
          </a:p>
          <a:p>
            <a:r>
              <a:rPr lang="en-US" sz="1400" dirty="0" smtClean="0">
                <a:latin typeface="Lucida Grande" charset="0"/>
                <a:cs typeface="Lucida Grande" charset="0"/>
                <a:sym typeface="Lucida Grande" charset="0"/>
              </a:rPr>
              <a:t>Sol </a:t>
            </a:r>
            <a:r>
              <a:rPr lang="en-US" sz="1400" dirty="0" err="1" smtClean="0">
                <a:latin typeface="Lucida Grande" charset="0"/>
                <a:cs typeface="Lucida Grande" charset="0"/>
                <a:sym typeface="Lucida Grande" charset="0"/>
              </a:rPr>
              <a:t>Lewitt</a:t>
            </a:r>
            <a:r>
              <a:rPr lang="en-US" sz="1400" dirty="0" smtClean="0">
                <a:latin typeface="Lucida Grande" charset="0"/>
                <a:cs typeface="Lucida Grande" charset="0"/>
                <a:sym typeface="Lucida Grande" charset="0"/>
              </a:rPr>
              <a:t> (1928 – 2007)</a:t>
            </a:r>
          </a:p>
          <a:p>
            <a:r>
              <a:rPr lang="en-US" sz="1400" dirty="0" smtClean="0">
                <a:latin typeface="Lucida Grande" charset="0"/>
                <a:cs typeface="Lucida Grande" charset="0"/>
                <a:sym typeface="Lucida Grande" charset="0"/>
              </a:rPr>
              <a:t>	123454321+, 1960s</a:t>
            </a:r>
          </a:p>
          <a:p>
            <a:r>
              <a:rPr lang="en-US" sz="1400" dirty="0" smtClean="0">
                <a:latin typeface="Lucida Grande" charset="0"/>
                <a:cs typeface="Lucida Grande" charset="0"/>
                <a:sym typeface="Lucida Grande" charset="0"/>
              </a:rPr>
              <a:t>	Straight Lines in 4 Directions and All Their Possible Combinations, 1975</a:t>
            </a:r>
          </a:p>
          <a:p>
            <a:r>
              <a:rPr lang="en-US" sz="1400" dirty="0" smtClean="0">
                <a:latin typeface="Lucida Grande" charset="0"/>
                <a:cs typeface="Lucida Grande" charset="0"/>
                <a:sym typeface="Lucida Grande" charset="0"/>
              </a:rPr>
              <a:t>	Sol </a:t>
            </a:r>
            <a:r>
              <a:rPr lang="en-US" sz="1400" dirty="0" err="1" smtClean="0">
                <a:latin typeface="Lucida Grande" charset="0"/>
                <a:cs typeface="Lucida Grande" charset="0"/>
                <a:sym typeface="Lucida Grande" charset="0"/>
              </a:rPr>
              <a:t>Lewitt</a:t>
            </a:r>
            <a:r>
              <a:rPr lang="en-US" sz="1400" dirty="0" smtClean="0">
                <a:latin typeface="Lucida Grande" charset="0"/>
                <a:cs typeface="Lucida Grande" charset="0"/>
                <a:sym typeface="Lucida Grande" charset="0"/>
              </a:rPr>
              <a:t>, Wall Drawing #273: Lines to points on a grid, 1975</a:t>
            </a:r>
          </a:p>
          <a:p>
            <a:r>
              <a:rPr lang="en-US" sz="1400" dirty="0" smtClean="0">
                <a:latin typeface="Lucida Grande" charset="0"/>
                <a:cs typeface="Lucida Grande" charset="0"/>
                <a:sym typeface="Lucida Grande" charset="0"/>
              </a:rPr>
              <a:t>	Wall Drawing, 1993</a:t>
            </a:r>
            <a:endParaRPr lang="en-US" sz="14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Stella worked with ordinary house painting brushes and paint, but he was still working by hand along with all the blurry edges and brush strokes that that comes with.  Notice through repetition how he has created a sense of depth in this piece. All the lines in this piece are either horizontal or vertical, but </a:t>
            </a:r>
            <a:r>
              <a:rPr lang="en-US" sz="1600" dirty="0" smtClean="0">
                <a:latin typeface="Lucida Grande" charset="0"/>
                <a:cs typeface="Lucida Grande" charset="0"/>
                <a:sym typeface="Lucida Grande" charset="0"/>
              </a:rPr>
              <a:t>our </a:t>
            </a:r>
            <a:r>
              <a:rPr lang="en-US" sz="1600" dirty="0">
                <a:latin typeface="Lucida Grande" charset="0"/>
                <a:cs typeface="Lucida Grande" charset="0"/>
                <a:sym typeface="Lucida Grande" charset="0"/>
              </a:rPr>
              <a:t>eyes fill in four diagonal lines which seem to recede in </a:t>
            </a:r>
            <a:r>
              <a:rPr lang="en-US" sz="1600" dirty="0" smtClean="0">
                <a:latin typeface="Lucida Grande" charset="0"/>
                <a:cs typeface="Lucida Grande" charset="0"/>
                <a:sym typeface="Lucida Grande" charset="0"/>
              </a:rPr>
              <a:t>space from the center </a:t>
            </a:r>
            <a:r>
              <a:rPr lang="en-US" sz="1600" dirty="0">
                <a:latin typeface="Lucida Grande" charset="0"/>
                <a:cs typeface="Lucida Grande" charset="0"/>
                <a:sym typeface="Lucida Grande" charset="0"/>
              </a:rPr>
              <a:t>towards the corners.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Stella's paintings were stretched on thick 3" stretchers, and </a:t>
            </a:r>
            <a:r>
              <a:rPr lang="en-US" sz="1600" dirty="0" smtClean="0">
                <a:latin typeface="Lucida Grande" charset="0"/>
                <a:cs typeface="Lucida Grande" charset="0"/>
                <a:sym typeface="Lucida Grande" charset="0"/>
              </a:rPr>
              <a:t>Donald Judd </a:t>
            </a:r>
            <a:r>
              <a:rPr lang="en-US" sz="1600" dirty="0">
                <a:latin typeface="Lucida Grande" charset="0"/>
                <a:cs typeface="Lucida Grande" charset="0"/>
                <a:sym typeface="Lucida Grande" charset="0"/>
              </a:rPr>
              <a:t>wanted to </a:t>
            </a:r>
            <a:r>
              <a:rPr lang="en-US" sz="1600" dirty="0" smtClean="0">
                <a:latin typeface="Lucida Grande" charset="0"/>
                <a:cs typeface="Lucida Grande" charset="0"/>
                <a:sym typeface="Lucida Grande" charset="0"/>
              </a:rPr>
              <a:t>think</a:t>
            </a:r>
            <a:r>
              <a:rPr lang="en-US" sz="1600" baseline="0" dirty="0" smtClean="0">
                <a:latin typeface="Lucida Grande" charset="0"/>
                <a:cs typeface="Lucida Grande" charset="0"/>
                <a:sym typeface="Lucida Grande" charset="0"/>
              </a:rPr>
              <a:t> of</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them as slabs hanging on the wall. Again his idea of new works that were neither painting or sculpture.  But Stella saw his works strictly as paintings, and believed he was very much continuing the history of painting rather than breaking with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When he adds color into his compositions, a new level of reading is introduced.  Just like with Hofmann we have the competing readings based on form, which tells us we are looking down into a tunnel, and color, which bounces around based on warms and cools.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The later work of Stella becomes more and more complex, until it can hardly be called minimal at all.  The organization of color and form tells our minds many conflicting stories here, which take careful observation in order to work out.</a:t>
            </a:r>
            <a:endParaRPr lang="en-US" sz="1600" dirty="0">
              <a:latin typeface="Lucida Grande"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Besides Minimalism, Sol leWitt is also seen as part of the Conceptual Art movement.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He believed the most important part of an artwork was the idea itself, and tried to create artworks that emphasized thought over material.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Many of his works involved the idea of permutations, that is, different combinations of a set of conditions.  For instance, here is the frontispiece for a set of etchings.  Each one represents one combination of a horizontal, vertical or left or right diagonal line.  Between the fifteen pieces all possible combinations are represented.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pieces he is most well know for might be his wall drawings.  In these pieces a set of instructions are given to the production team, who interpret the instructions and create the pieces on the wall without the artist present.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84809826"/>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8800890"/>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57506308"/>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5953016"/>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24734760"/>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5790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68985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70010863"/>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8605363"/>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6773837"/>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505893"/>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21095828"/>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70788358"/>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5869898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0839087"/>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06436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23387763"/>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9152003"/>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613084807"/>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6838880"/>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728283"/>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05427092"/>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51858"/>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5917669"/>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80382720"/>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4810801"/>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170316"/>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1762364"/>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11803243"/>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88269328"/>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98862266"/>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964133"/>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1625519"/>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6642741"/>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284784"/>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9148194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54222312"/>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2592322"/>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53079959"/>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1699173"/>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66226046"/>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7992695"/>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7546702"/>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0805704"/>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577329"/>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1231016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7369586"/>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73684946"/>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152231"/>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6596922"/>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33370519"/>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84620297"/>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67096835"/>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3152217"/>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5287925"/>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0801867"/>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554384"/>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84610261"/>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0096629"/>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0055236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5047989"/>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7753063"/>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10640393"/>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54057782"/>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04467556"/>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9906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6737635"/>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3505744"/>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637332945"/>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1211858"/>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996405"/>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55822693"/>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70657494"/>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6983652"/>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3246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0408858"/>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0747765"/>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7394679"/>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76979827"/>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1988971"/>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837196"/>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8611568"/>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4360191"/>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302416"/>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24181307"/>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7682816"/>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3442887"/>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30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3086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813346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49290139"/>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0825281"/>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54438066"/>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450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3845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032031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885231"/>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775313"/>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5056327"/>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4345315"/>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49163561"/>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01773860"/>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6190423"/>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921125" y="1104900"/>
            <a:ext cx="1158875" cy="521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4500" y="1104900"/>
            <a:ext cx="3324225" cy="521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0224595"/>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85246989"/>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0338196"/>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4107177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845017"/>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9402448"/>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0215172"/>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78701600"/>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89229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4094935"/>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7221032"/>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2441852"/>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203200"/>
            <a:ext cx="2286000" cy="660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203200"/>
            <a:ext cx="6705600" cy="6604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1538147"/>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88118191"/>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0683737"/>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53713993"/>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61695974"/>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3947079"/>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0529765"/>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71406022"/>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380013"/>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60186717"/>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60228026"/>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6526141"/>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5024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502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76505017"/>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4284237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2435581"/>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91217"/>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85976013"/>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3248809"/>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2244076"/>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1503291"/>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51292"/>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56204591"/>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7210714"/>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5828604"/>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755152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4.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3.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0242" name="Rectangle 2"/>
          <p:cNvSpPr>
            <a:spLocks noGrp="1" noChangeArrowheads="1"/>
          </p:cNvSpPr>
          <p:nvPr>
            <p:ph type="body" idx="1"/>
          </p:nvPr>
        </p:nvSpPr>
        <p:spPr bwMode="auto">
          <a:xfrm>
            <a:off x="6057900" y="2159000"/>
            <a:ext cx="31115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1266" name="Rectangle 2"/>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1267" name="Rectangle 3"/>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990600" y="2159000"/>
            <a:ext cx="81788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xmlns:p14="http://schemas.microsoft.com/office/powerpoint/2010/main"/>
  <p:txStyles>
    <p:titleStyle>
      <a:lvl1pPr algn="ctr" rtl="0" fontAlgn="base">
        <a:spcBef>
          <a:spcPct val="0"/>
        </a:spcBef>
        <a:spcAft>
          <a:spcPct val="0"/>
        </a:spcAft>
        <a:defRPr sz="6200">
          <a:solidFill>
            <a:schemeClr val="tx1"/>
          </a:solidFill>
          <a:latin typeface="+mj-lt"/>
          <a:ea typeface="+mj-ea"/>
          <a:cs typeface="+mj-cs"/>
          <a:sym typeface="Gill Sans" charset="0"/>
        </a:defRPr>
      </a:lvl1pPr>
      <a:lvl2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600">
          <a:solidFill>
            <a:schemeClr val="tx1"/>
          </a:solidFill>
          <a:latin typeface="+mn-lt"/>
          <a:ea typeface="+mn-ea"/>
          <a:cs typeface="+mn-cs"/>
          <a:sym typeface="Gill Sans" charset="0"/>
        </a:defRPr>
      </a:lvl1pPr>
      <a:lvl2pPr algn="ctr" rtl="0" fontAlgn="base">
        <a:spcBef>
          <a:spcPct val="0"/>
        </a:spcBef>
        <a:spcAft>
          <a:spcPct val="0"/>
        </a:spcAft>
        <a:defRPr sz="2600">
          <a:solidFill>
            <a:schemeClr val="tx1"/>
          </a:solidFill>
          <a:latin typeface="+mn-lt"/>
          <a:ea typeface="+mn-ea"/>
          <a:cs typeface="+mn-cs"/>
          <a:sym typeface="Gill Sans" charset="0"/>
        </a:defRPr>
      </a:lvl2pPr>
      <a:lvl3pPr algn="ctr" rtl="0" fontAlgn="base">
        <a:spcBef>
          <a:spcPct val="0"/>
        </a:spcBef>
        <a:spcAft>
          <a:spcPct val="0"/>
        </a:spcAft>
        <a:defRPr sz="2600">
          <a:solidFill>
            <a:schemeClr val="tx1"/>
          </a:solidFill>
          <a:latin typeface="+mn-lt"/>
          <a:ea typeface="+mn-ea"/>
          <a:cs typeface="+mn-cs"/>
          <a:sym typeface="Gill Sans" charset="0"/>
        </a:defRPr>
      </a:lvl3pPr>
      <a:lvl4pPr algn="ctr" rtl="0" fontAlgn="base">
        <a:spcBef>
          <a:spcPct val="0"/>
        </a:spcBef>
        <a:spcAft>
          <a:spcPct val="0"/>
        </a:spcAft>
        <a:defRPr sz="2600">
          <a:solidFill>
            <a:schemeClr val="tx1"/>
          </a:solidFill>
          <a:latin typeface="+mn-lt"/>
          <a:ea typeface="+mn-ea"/>
          <a:cs typeface="+mn-cs"/>
          <a:sym typeface="Gill Sans" charset="0"/>
        </a:defRPr>
      </a:lvl4pPr>
      <a:lvl5pPr algn="ctr" rtl="0" fontAlgn="base">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990600" y="2324100"/>
            <a:ext cx="81788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990600" y="990600"/>
            <a:ext cx="81788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2" name="Rectangle 2"/>
          <p:cNvSpPr>
            <a:spLocks noGrp="1" noChangeArrowheads="1"/>
          </p:cNvSpPr>
          <p:nvPr>
            <p:ph type="title"/>
          </p:nvPr>
        </p:nvSpPr>
        <p:spPr bwMode="auto">
          <a:xfrm>
            <a:off x="990600" y="5753100"/>
            <a:ext cx="817880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6" name="Rectangle 2"/>
          <p:cNvSpPr>
            <a:spLocks noGrp="1" noChangeArrowheads="1"/>
          </p:cNvSpPr>
          <p:nvPr>
            <p:ph type="body" idx="1"/>
          </p:nvPr>
        </p:nvSpPr>
        <p:spPr bwMode="auto">
          <a:xfrm>
            <a:off x="444500" y="37465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6147" name="Rectangle 3"/>
          <p:cNvSpPr>
            <a:spLocks noGrp="1" noChangeArrowheads="1"/>
          </p:cNvSpPr>
          <p:nvPr>
            <p:ph type="title"/>
          </p:nvPr>
        </p:nvSpPr>
        <p:spPr bwMode="auto">
          <a:xfrm>
            <a:off x="444500" y="11049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xmlns:p14="http://schemas.microsoft.com/office/powerpoint/2010/main"/>
  <p:txStyles>
    <p:titleStyle>
      <a:lvl1pPr algn="ctr" rtl="0" fontAlgn="base">
        <a:spcBef>
          <a:spcPct val="0"/>
        </a:spcBef>
        <a:spcAft>
          <a:spcPct val="0"/>
        </a:spcAft>
        <a:defRPr sz="5400">
          <a:solidFill>
            <a:schemeClr val="tx1"/>
          </a:solidFill>
          <a:latin typeface="+mj-lt"/>
          <a:ea typeface="+mj-ea"/>
          <a:cs typeface="+mj-cs"/>
          <a:sym typeface="Gill Sans" charset="0"/>
        </a:defRPr>
      </a:lvl1pPr>
      <a:lvl2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600">
          <a:solidFill>
            <a:schemeClr val="tx1"/>
          </a:solidFill>
          <a:latin typeface="+mn-lt"/>
          <a:ea typeface="+mn-ea"/>
          <a:cs typeface="+mn-cs"/>
          <a:sym typeface="Gill Sans" charset="0"/>
        </a:defRPr>
      </a:lvl1pPr>
      <a:lvl2pPr algn="ctr" rtl="0" fontAlgn="base">
        <a:spcBef>
          <a:spcPct val="0"/>
        </a:spcBef>
        <a:spcAft>
          <a:spcPct val="0"/>
        </a:spcAft>
        <a:defRPr sz="2600">
          <a:solidFill>
            <a:schemeClr val="tx1"/>
          </a:solidFill>
          <a:latin typeface="+mn-lt"/>
          <a:ea typeface="+mn-ea"/>
          <a:cs typeface="+mn-cs"/>
          <a:sym typeface="Gill Sans" charset="0"/>
        </a:defRPr>
      </a:lvl2pPr>
      <a:lvl3pPr algn="ctr" rtl="0" fontAlgn="base">
        <a:spcBef>
          <a:spcPct val="0"/>
        </a:spcBef>
        <a:spcAft>
          <a:spcPct val="0"/>
        </a:spcAft>
        <a:defRPr sz="2600">
          <a:solidFill>
            <a:schemeClr val="tx1"/>
          </a:solidFill>
          <a:latin typeface="+mn-lt"/>
          <a:ea typeface="+mn-ea"/>
          <a:cs typeface="+mn-cs"/>
          <a:sym typeface="Gill Sans" charset="0"/>
        </a:defRPr>
      </a:lvl3pPr>
      <a:lvl4pPr algn="ctr" rtl="0" fontAlgn="base">
        <a:spcBef>
          <a:spcPct val="0"/>
        </a:spcBef>
        <a:spcAft>
          <a:spcPct val="0"/>
        </a:spcAft>
        <a:defRPr sz="2600">
          <a:solidFill>
            <a:schemeClr val="tx1"/>
          </a:solidFill>
          <a:latin typeface="+mn-lt"/>
          <a:ea typeface="+mn-ea"/>
          <a:cs typeface="+mn-cs"/>
          <a:sym typeface="Gill Sans" charset="0"/>
        </a:defRPr>
      </a:lvl4pPr>
      <a:lvl5pPr algn="ctr" rtl="0" fontAlgn="base">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9218" name="Rectangle 2"/>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4.png"/><Relationship Id="rId6" Type="http://schemas.openxmlformats.org/officeDocument/2006/relationships/image" Target="../media/image6.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5.jpeg"/><Relationship Id="rId6" Type="http://schemas.openxmlformats.org/officeDocument/2006/relationships/image" Target="../media/image6.png"/><Relationship Id="rId1" Type="http://schemas.microsoft.com/office/2007/relationships/media" Target="../media/media10.wav"/><Relationship Id="rId2" Type="http://schemas.openxmlformats.org/officeDocument/2006/relationships/audio" Target="../media/media10.wa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5.jpeg"/><Relationship Id="rId6" Type="http://schemas.openxmlformats.org/officeDocument/2006/relationships/image" Target="../media/image6.png"/><Relationship Id="rId1" Type="http://schemas.microsoft.com/office/2007/relationships/media" Target="../media/media1.wav"/><Relationship Id="rId2" Type="http://schemas.openxmlformats.org/officeDocument/2006/relationships/audio" Target="../media/media1.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7.jpeg"/><Relationship Id="rId6" Type="http://schemas.openxmlformats.org/officeDocument/2006/relationships/image" Target="../media/image6.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8.jpeg"/><Relationship Id="rId6" Type="http://schemas.openxmlformats.org/officeDocument/2006/relationships/image" Target="../media/image6.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9.jpeg"/><Relationship Id="rId6" Type="http://schemas.openxmlformats.org/officeDocument/2006/relationships/image" Target="../media/image6.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0.jpeg"/><Relationship Id="rId6" Type="http://schemas.openxmlformats.org/officeDocument/2006/relationships/image" Target="../media/image6.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1.jpeg"/><Relationship Id="rId6" Type="http://schemas.openxmlformats.org/officeDocument/2006/relationships/image" Target="../media/image6.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2.jpeg"/><Relationship Id="rId6" Type="http://schemas.openxmlformats.org/officeDocument/2006/relationships/image" Target="../media/image6.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3.jpeg"/><Relationship Id="rId6" Type="http://schemas.openxmlformats.org/officeDocument/2006/relationships/image" Target="../media/image6.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2195513" y="2311400"/>
            <a:ext cx="576103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9900">
                <a:solidFill>
                  <a:srgbClr val="DCD5CA"/>
                </a:solidFill>
                <a:ea typeface="ＭＳ Ｐゴシック" charset="0"/>
                <a:cs typeface="Gill Sans" charset="0"/>
              </a:rPr>
              <a:t>Minimalism</a:t>
            </a:r>
          </a:p>
          <a:p>
            <a:r>
              <a:rPr lang="en-US" sz="9900">
                <a:solidFill>
                  <a:srgbClr val="DCD5CA"/>
                </a:solidFill>
                <a:ea typeface="ＭＳ Ｐゴシック" charset="0"/>
                <a:cs typeface="Gill Sans" charset="0"/>
              </a:rPr>
              <a:t>part 2</a:t>
            </a:r>
          </a:p>
        </p:txBody>
      </p:sp>
    </p:spTree>
  </p:cSld>
  <p:clrMapOvr>
    <a:masterClrMapping/>
  </p:clrMapOvr>
  <p:transition xmlns:p14="http://schemas.microsoft.com/office/powerpoint/2010/main" advTm="5716"/>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689100"/>
            <a:ext cx="63500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555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638300"/>
            <a:ext cx="7581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845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841" name="Rectangle 1"/>
          <p:cNvSpPr>
            <a:spLocks/>
          </p:cNvSpPr>
          <p:nvPr/>
        </p:nvSpPr>
        <p:spPr bwMode="auto">
          <a:xfrm>
            <a:off x="125413" y="1120775"/>
            <a:ext cx="9906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Frank Stella (b. 1936)</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Die </a:t>
            </a:r>
            <a:r>
              <a:rPr lang="en-US" sz="2000" dirty="0" err="1">
                <a:solidFill>
                  <a:srgbClr val="FFFFFF"/>
                </a:solidFill>
                <a:latin typeface="Lucida Grande" charset="0"/>
                <a:ea typeface="ＭＳ Ｐゴシック" charset="0"/>
                <a:cs typeface="Lucida Grande" charset="0"/>
                <a:sym typeface="Lucida Grande" charset="0"/>
              </a:rPr>
              <a:t>Fahne</a:t>
            </a:r>
            <a:r>
              <a:rPr lang="en-US" sz="2000" dirty="0">
                <a:solidFill>
                  <a:srgbClr val="FFFFFF"/>
                </a:solidFill>
                <a:latin typeface="Lucida Grande" charset="0"/>
                <a:ea typeface="ＭＳ Ｐゴシック" charset="0"/>
                <a:cs typeface="Lucida Grande" charset="0"/>
                <a:sym typeface="Lucida Grande" charset="0"/>
              </a:rPr>
              <a:t> Hoch, 1959</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Installation shot, 1960</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Grand Cairo, 1962</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Harran II, 1967</a:t>
            </a:r>
          </a:p>
          <a:p>
            <a:pPr algn="l">
              <a:lnSpc>
                <a:spcPct val="140000"/>
              </a:lnSpc>
            </a:pPr>
            <a:endParaRPr lang="en-US" sz="2000" dirty="0">
              <a:solidFill>
                <a:srgbClr val="FFFFFF"/>
              </a:solidFill>
              <a:latin typeface="Lucida Grande" charset="0"/>
              <a:ea typeface="ＭＳ Ｐゴシック" charset="0"/>
              <a:cs typeface="Lucida Grande" charset="0"/>
              <a:sym typeface="Lucida Grande" charset="0"/>
            </a:endParaRP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Sol </a:t>
            </a:r>
            <a:r>
              <a:rPr lang="en-US" sz="2000" dirty="0" err="1">
                <a:solidFill>
                  <a:srgbClr val="FFFFFF"/>
                </a:solidFill>
                <a:latin typeface="Lucida Grande" charset="0"/>
                <a:ea typeface="ＭＳ Ｐゴシック" charset="0"/>
                <a:cs typeface="Lucida Grande" charset="0"/>
                <a:sym typeface="Lucida Grande" charset="0"/>
              </a:rPr>
              <a:t>Lewitt</a:t>
            </a:r>
            <a:r>
              <a:rPr lang="en-US" sz="2000" dirty="0">
                <a:solidFill>
                  <a:srgbClr val="FFFFFF"/>
                </a:solidFill>
                <a:latin typeface="Lucida Grande" charset="0"/>
                <a:ea typeface="ＭＳ Ｐゴシック" charset="0"/>
                <a:cs typeface="Lucida Grande" charset="0"/>
                <a:sym typeface="Lucida Grande" charset="0"/>
              </a:rPr>
              <a:t> (1928 – 2007)</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123454321+, 1960s</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Straight Lines in 4 Directions and All Their Possible Combinations, 1975</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Sol </a:t>
            </a:r>
            <a:r>
              <a:rPr lang="en-US" sz="2000" dirty="0" err="1">
                <a:solidFill>
                  <a:srgbClr val="FFFFFF"/>
                </a:solidFill>
                <a:latin typeface="Lucida Grande" charset="0"/>
                <a:ea typeface="ＭＳ Ｐゴシック" charset="0"/>
                <a:cs typeface="Lucida Grande" charset="0"/>
                <a:sym typeface="Lucida Grande" charset="0"/>
              </a:rPr>
              <a:t>Lewitt</a:t>
            </a:r>
            <a:r>
              <a:rPr lang="en-US" sz="2000" dirty="0">
                <a:solidFill>
                  <a:srgbClr val="FFFFFF"/>
                </a:solidFill>
                <a:latin typeface="Lucida Grande" charset="0"/>
                <a:ea typeface="ＭＳ Ｐゴシック" charset="0"/>
                <a:cs typeface="Lucida Grande" charset="0"/>
                <a:sym typeface="Lucida Grande" charset="0"/>
              </a:rPr>
              <a:t>, Wall Drawing #273: Lines to points on a grid, 1975</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Wall Drawing, 1993</a:t>
            </a:r>
            <a:endParaRPr lang="en-US" sz="2000" dirty="0">
              <a:solidFill>
                <a:srgbClr val="FFFFFF"/>
              </a:solidFill>
              <a:latin typeface="Lucida Grande" charset="0"/>
              <a:ea typeface="ＭＳ Ｐゴシック" charset="0"/>
              <a:cs typeface="Lucida Grande" charset="0"/>
              <a:sym typeface="Lucida Grande" charset="0"/>
            </a:endParaRPr>
          </a:p>
        </p:txBody>
      </p:sp>
      <p:sp>
        <p:nvSpPr>
          <p:cNvPr id="35842" name="Rectangle 2"/>
          <p:cNvSpPr>
            <a:spLocks/>
          </p:cNvSpPr>
          <p:nvPr/>
        </p:nvSpPr>
        <p:spPr bwMode="auto">
          <a:xfrm>
            <a:off x="4378325" y="387350"/>
            <a:ext cx="139223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600" i="1">
                <a:solidFill>
                  <a:srgbClr val="66B132"/>
                </a:solidFill>
                <a:ea typeface="ＭＳ Ｐゴシック" charset="0"/>
                <a:cs typeface="Gill Sans" charset="0"/>
              </a:rPr>
              <a:t>Images:</a:t>
            </a:r>
          </a:p>
        </p:txBody>
      </p:sp>
    </p:spTree>
  </p:cSld>
  <p:clrMapOvr>
    <a:masterClrMapping/>
  </p:clrMapOvr>
  <p:transition xmlns:p14="http://schemas.microsoft.com/office/powerpoint/2010/main" advTm="6660"/>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3336925" y="6394450"/>
            <a:ext cx="34798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700">
                <a:solidFill>
                  <a:srgbClr val="DCD5CA"/>
                </a:solidFill>
                <a:ea typeface="ＭＳ Ｐゴシック" charset="0"/>
                <a:cs typeface="Gill Sans" charset="0"/>
              </a:rPr>
              <a:t>Frank Stella</a:t>
            </a:r>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7200" y="173038"/>
            <a:ext cx="4165600" cy="62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136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7700" y="650875"/>
            <a:ext cx="3784600"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998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787400"/>
            <a:ext cx="9906000" cy="922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262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762000"/>
            <a:ext cx="60579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092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500" y="1673225"/>
            <a:ext cx="85090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928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601" name="Rectangle 1"/>
          <p:cNvSpPr>
            <a:spLocks/>
          </p:cNvSpPr>
          <p:nvPr/>
        </p:nvSpPr>
        <p:spPr bwMode="auto">
          <a:xfrm>
            <a:off x="3438525" y="5886450"/>
            <a:ext cx="32766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700">
                <a:solidFill>
                  <a:srgbClr val="DCD5CA"/>
                </a:solidFill>
                <a:ea typeface="ＭＳ Ｐゴシック" charset="0"/>
                <a:cs typeface="Gill Sans" charset="0"/>
              </a:rPr>
              <a:t>Sol LeWitt</a:t>
            </a:r>
          </a:p>
        </p:txBody>
      </p:sp>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000" y="647700"/>
            <a:ext cx="4318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696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100" y="762000"/>
            <a:ext cx="80645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941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100" y="762000"/>
            <a:ext cx="57785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332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Bullets &amp; Photo">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Vertic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30</TotalTime>
  <Pages>0</Pages>
  <Words>490</Words>
  <Characters>0</Characters>
  <Application>Microsoft Macintosh PowerPoint</Application>
  <PresentationFormat>Custom</PresentationFormat>
  <Lines>0</Lines>
  <Paragraphs>37</Paragraphs>
  <Slides>12</Slides>
  <Notes>11</Notes>
  <HiddenSlides>0</HiddenSlides>
  <MMClips>10</MMClips>
  <ScaleCrop>false</ScaleCrop>
  <HeadingPairs>
    <vt:vector size="4" baseType="variant">
      <vt:variant>
        <vt:lpstr>Theme</vt:lpstr>
      </vt:variant>
      <vt:variant>
        <vt:i4>12</vt:i4>
      </vt:variant>
      <vt:variant>
        <vt:lpstr>Slide Titles</vt:lpstr>
      </vt:variant>
      <vt:variant>
        <vt:i4>12</vt:i4>
      </vt:variant>
    </vt:vector>
  </HeadingPairs>
  <TitlesOfParts>
    <vt:vector size="24" baseType="lpstr">
      <vt:lpstr>Title &amp; Subtitle</vt:lpstr>
      <vt:lpstr>Title &amp; Subtitle copy 1</vt:lpstr>
      <vt:lpstr>Title - Center</vt:lpstr>
      <vt:lpstr>Bullets</vt:lpstr>
      <vt:lpstr>Photo - Horizontal</vt:lpstr>
      <vt:lpstr>Photo - Vertical</vt:lpstr>
      <vt:lpstr>Title - Top</vt:lpstr>
      <vt:lpstr>Blank</vt:lpstr>
      <vt:lpstr>Title &amp; Bullets - Left</vt:lpstr>
      <vt:lpstr>Title &amp; Bullets - Right</vt:lpstr>
      <vt:lpstr>Title, Bullets &amp; Photo</vt:lpstr>
      <vt:lpstr>Title &amp; Bullets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5</cp:revision>
  <dcterms:modified xsi:type="dcterms:W3CDTF">2012-09-06T17:31:19Z</dcterms:modified>
</cp:coreProperties>
</file>